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2" r:id="rId13"/>
    <p:sldId id="267" r:id="rId14"/>
    <p:sldId id="268" r:id="rId15"/>
    <p:sldId id="269" r:id="rId16"/>
    <p:sldId id="270" r:id="rId17"/>
    <p:sldId id="295" r:id="rId18"/>
    <p:sldId id="294" r:id="rId19"/>
    <p:sldId id="296" r:id="rId20"/>
    <p:sldId id="297" r:id="rId21"/>
    <p:sldId id="299" r:id="rId22"/>
    <p:sldId id="302" r:id="rId23"/>
    <p:sldId id="271" r:id="rId24"/>
    <p:sldId id="272" r:id="rId25"/>
    <p:sldId id="273" r:id="rId26"/>
    <p:sldId id="274" r:id="rId27"/>
    <p:sldId id="293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303" r:id="rId42"/>
    <p:sldId id="305" r:id="rId43"/>
    <p:sldId id="304" r:id="rId44"/>
    <p:sldId id="306" r:id="rId45"/>
    <p:sldId id="307" r:id="rId46"/>
    <p:sldId id="301" r:id="rId47"/>
    <p:sldId id="288" r:id="rId48"/>
    <p:sldId id="289" r:id="rId49"/>
    <p:sldId id="290" r:id="rId50"/>
    <p:sldId id="29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EvLCqSW/0hBJlLjhDPq6Q==" hashData="72vy9bM7zqUlSDnq/yoWwzUD5vIe6dH2EKwXtlR6cddaV+muPTeUZmcE/M+iP75tzAopy18nI4ul/WO/ckI16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A79"/>
    <a:srgbClr val="E66E97"/>
    <a:srgbClr val="4CBAA7"/>
    <a:srgbClr val="4CB3C6"/>
    <a:srgbClr val="FF8AD8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1"/>
    <p:restoredTop sz="94681"/>
  </p:normalViewPr>
  <p:slideViewPr>
    <p:cSldViewPr snapToGrid="0" snapToObjects="1">
      <p:cViewPr varScale="1">
        <p:scale>
          <a:sx n="112" d="100"/>
          <a:sy n="11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ed-teaming-with-a-blue-team-mentaility/b5faaa11e121" TargetMode="External"/><Relationship Id="rId2" Type="http://schemas.openxmlformats.org/officeDocument/2006/relationships/hyperlink" Target="https://github.com/cedowens/MacShellSwif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hyperlink" Target="https://github.com/its-a-feature/Apfel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ithub.com/cedowens/MacShel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1F4D-20B0-0A43-BAFE-63F3BE7A7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266" y="1981201"/>
            <a:ext cx="9749901" cy="1896534"/>
          </a:xfrm>
        </p:spPr>
        <p:txBody>
          <a:bodyPr/>
          <a:lstStyle/>
          <a:p>
            <a:r>
              <a:rPr lang="en-US" b="1" cap="none" dirty="0"/>
              <a:t>Bypassing macOS Detections with Swift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E9555-ADC2-F941-B862-DF6B4B90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37" y="5192115"/>
            <a:ext cx="8676222" cy="68481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Cedric Owens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05358-DC92-D74C-99FF-E292FA85DB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143" y="6144326"/>
            <a:ext cx="650419" cy="65041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0E17FD7-5DE6-9D4F-8977-A57258E3F100}"/>
              </a:ext>
            </a:extLst>
          </p:cNvPr>
          <p:cNvSpPr txBox="1">
            <a:spLocks/>
          </p:cNvSpPr>
          <p:nvPr/>
        </p:nvSpPr>
        <p:spPr>
          <a:xfrm>
            <a:off x="6799860" y="5534520"/>
            <a:ext cx="5171702" cy="6848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 err="1"/>
              <a:t>Defcon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Red</a:t>
            </a:r>
            <a:r>
              <a:rPr lang="en-US" sz="2400" b="1" dirty="0"/>
              <a:t> Team Village</a:t>
            </a:r>
          </a:p>
          <a:p>
            <a:pPr algn="r"/>
            <a:r>
              <a:rPr lang="en-US" sz="2400" b="1" dirty="0"/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27174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let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commonPatterns</a:t>
            </a:r>
            <a:endParaRPr lang="en-US" sz="4300" b="1" cap="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F0C41-2A7A-F846-93C3-1F015A090882}"/>
              </a:ext>
            </a:extLst>
          </p:cNvPr>
          <p:cNvSpPr txBox="1"/>
          <p:nvPr/>
        </p:nvSpPr>
        <p:spPr>
          <a:xfrm>
            <a:off x="2588726" y="1640536"/>
            <a:ext cx="6925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Stacked View (EDR Perspective):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92C79C-0BC5-D547-88EB-63A6264253E2}"/>
              </a:ext>
            </a:extLst>
          </p:cNvPr>
          <p:cNvGrpSpPr/>
          <p:nvPr/>
        </p:nvGrpSpPr>
        <p:grpSpPr>
          <a:xfrm>
            <a:off x="1425870" y="2798781"/>
            <a:ext cx="9172320" cy="2845786"/>
            <a:chOff x="418193" y="2295861"/>
            <a:chExt cx="9172320" cy="28457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1F5227-E657-7E4E-9F85-B17B80A1237C}"/>
                </a:ext>
              </a:extLst>
            </p:cNvPr>
            <p:cNvSpPr/>
            <p:nvPr/>
          </p:nvSpPr>
          <p:spPr>
            <a:xfrm>
              <a:off x="418193" y="3366472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009140-37D2-094E-A0CF-58705290F7AD}"/>
                </a:ext>
              </a:extLst>
            </p:cNvPr>
            <p:cNvSpPr/>
            <p:nvPr/>
          </p:nvSpPr>
          <p:spPr>
            <a:xfrm>
              <a:off x="4056086" y="2295862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079C72-17E4-B349-81CB-69D91E1065C2}"/>
                </a:ext>
              </a:extLst>
            </p:cNvPr>
            <p:cNvSpPr/>
            <p:nvPr/>
          </p:nvSpPr>
          <p:spPr>
            <a:xfrm>
              <a:off x="4056086" y="3053204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4183FE-FE7A-9F49-914D-45E9E162C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4727" y="2609129"/>
              <a:ext cx="1741359" cy="10706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CD7E48-0108-2F4D-A33B-ADBE80401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4727" y="3444506"/>
              <a:ext cx="1741359" cy="23523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858877-4952-6F4B-827D-ED4A53B04446}"/>
                </a:ext>
              </a:extLst>
            </p:cNvPr>
            <p:cNvSpPr/>
            <p:nvPr/>
          </p:nvSpPr>
          <p:spPr>
            <a:xfrm>
              <a:off x="4056086" y="3786946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1AE5B1C-A7AC-0646-AC60-F550B1A6020A}"/>
                </a:ext>
              </a:extLst>
            </p:cNvPr>
            <p:cNvCxnSpPr>
              <a:cxnSpLocks/>
            </p:cNvCxnSpPr>
            <p:nvPr/>
          </p:nvCxnSpPr>
          <p:spPr>
            <a:xfrm>
              <a:off x="2314727" y="3659666"/>
              <a:ext cx="1741359" cy="49053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1399CB-3FA0-DF47-B265-F771E3D73317}"/>
                </a:ext>
              </a:extLst>
            </p:cNvPr>
            <p:cNvSpPr/>
            <p:nvPr/>
          </p:nvSpPr>
          <p:spPr>
            <a:xfrm>
              <a:off x="4056086" y="4515114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55A168-97AB-5840-81DD-956ECFB53DDB}"/>
                </a:ext>
              </a:extLst>
            </p:cNvPr>
            <p:cNvCxnSpPr>
              <a:cxnSpLocks/>
            </p:cNvCxnSpPr>
            <p:nvPr/>
          </p:nvCxnSpPr>
          <p:spPr>
            <a:xfrm>
              <a:off x="2314727" y="3679737"/>
              <a:ext cx="1741359" cy="116796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A0567-E45F-2B4D-BB21-B129B010B3FB}"/>
                </a:ext>
              </a:extLst>
            </p:cNvPr>
            <p:cNvSpPr/>
            <p:nvPr/>
          </p:nvSpPr>
          <p:spPr>
            <a:xfrm>
              <a:off x="7693979" y="2295861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[command]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963D4C-A68F-7842-A2EF-95E143D555C1}"/>
                </a:ext>
              </a:extLst>
            </p:cNvPr>
            <p:cNvSpPr/>
            <p:nvPr/>
          </p:nvSpPr>
          <p:spPr>
            <a:xfrm>
              <a:off x="7693979" y="3053204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[command]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30E398-4C42-5C4C-97F7-C16A9DB18E53}"/>
                </a:ext>
              </a:extLst>
            </p:cNvPr>
            <p:cNvSpPr/>
            <p:nvPr/>
          </p:nvSpPr>
          <p:spPr>
            <a:xfrm>
              <a:off x="7693979" y="3786945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[command]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03D9A9-2F33-5C42-BDE2-85CDB0D62397}"/>
                </a:ext>
              </a:extLst>
            </p:cNvPr>
            <p:cNvSpPr/>
            <p:nvPr/>
          </p:nvSpPr>
          <p:spPr>
            <a:xfrm>
              <a:off x="7693979" y="4515113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[command]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AD57CA-BA9C-8546-B16F-7882C5CF1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52620" y="2609127"/>
              <a:ext cx="1741359" cy="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5C6749-9418-0241-A568-71283FA2C9CD}"/>
                </a:ext>
              </a:extLst>
            </p:cNvPr>
            <p:cNvCxnSpPr>
              <a:cxnSpLocks/>
            </p:cNvCxnSpPr>
            <p:nvPr/>
          </p:nvCxnSpPr>
          <p:spPr>
            <a:xfrm>
              <a:off x="5952620" y="3366468"/>
              <a:ext cx="1741359" cy="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4F27BE0-276D-6D46-AFA6-DED506F95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52619" y="4100209"/>
              <a:ext cx="1741359" cy="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4F3A9E8-458F-5D45-B23D-E14BEF7B9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2619" y="4828377"/>
              <a:ext cx="1741359" cy="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35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pythonPostExSummary</a:t>
            </a:r>
            <a:r>
              <a:rPr lang="en-US" sz="4300" b="1" cap="none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1862667"/>
            <a:ext cx="6869691" cy="5198533"/>
          </a:xfrm>
        </p:spPr>
        <p:txBody>
          <a:bodyPr>
            <a:normAutofit fontScale="62500" lnSpcReduction="20000"/>
          </a:bodyPr>
          <a:lstStyle/>
          <a:p>
            <a:r>
              <a:rPr lang="en-US" sz="4700" cap="none" dirty="0"/>
              <a:t>Pros:</a:t>
            </a:r>
          </a:p>
          <a:p>
            <a:pPr lvl="1"/>
            <a:r>
              <a:rPr lang="en-US" sz="4500" cap="none" dirty="0"/>
              <a:t>Convenience</a:t>
            </a:r>
          </a:p>
          <a:p>
            <a:pPr lvl="1"/>
            <a:r>
              <a:rPr lang="en-US" sz="4500" cap="none" dirty="0"/>
              <a:t>Allows for “living off the land”</a:t>
            </a:r>
          </a:p>
          <a:p>
            <a:pPr lvl="1"/>
            <a:r>
              <a:rPr lang="en-US" sz="4500" cap="none" dirty="0"/>
              <a:t>May still go undetected in some environments today</a:t>
            </a:r>
          </a:p>
          <a:p>
            <a:r>
              <a:rPr lang="en-US" sz="4700" cap="none" dirty="0"/>
              <a:t>Cons:</a:t>
            </a:r>
          </a:p>
          <a:p>
            <a:pPr lvl="1"/>
            <a:r>
              <a:rPr lang="en-US" sz="4400" cap="none" dirty="0"/>
              <a:t>Easily detectable by mature teams</a:t>
            </a:r>
          </a:p>
          <a:p>
            <a:pPr lvl="1"/>
            <a:r>
              <a:rPr lang="en-US" sz="4400" cap="none" dirty="0"/>
              <a:t>Reliance on command line utilities</a:t>
            </a:r>
          </a:p>
          <a:p>
            <a:pPr lvl="1"/>
            <a:r>
              <a:rPr lang="en-US" sz="4400" cap="none" dirty="0"/>
              <a:t>Limited with MacOS options 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B0370-B930-1449-BB12-79B6CC252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23" y="1625599"/>
            <a:ext cx="4642860" cy="465243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7898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pythonPostExSummary</a:t>
            </a:r>
            <a:r>
              <a:rPr lang="en-US" sz="4300" b="1" cap="none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F2432-5A0D-3946-A6E1-A88BD755F7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60" y="1382574"/>
            <a:ext cx="9822180" cy="535419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927473-B26C-BF4F-B4CA-AC7F0FD02CC5}"/>
              </a:ext>
            </a:extLst>
          </p:cNvPr>
          <p:cNvCxnSpPr>
            <a:cxnSpLocks/>
          </p:cNvCxnSpPr>
          <p:nvPr/>
        </p:nvCxnSpPr>
        <p:spPr>
          <a:xfrm>
            <a:off x="5288280" y="4541520"/>
            <a:ext cx="461772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E29EEA-37CB-D641-BA1A-59CD6B8F1972}"/>
              </a:ext>
            </a:extLst>
          </p:cNvPr>
          <p:cNvCxnSpPr>
            <a:cxnSpLocks/>
          </p:cNvCxnSpPr>
          <p:nvPr/>
        </p:nvCxnSpPr>
        <p:spPr>
          <a:xfrm>
            <a:off x="1859280" y="4861560"/>
            <a:ext cx="781812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0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4CBAA7"/>
                </a:solidFill>
              </a:rPr>
              <a:t>print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>
                <a:solidFill>
                  <a:srgbClr val="D88A79"/>
                </a:solidFill>
              </a:rPr>
              <a:t>“MacOS Internals for Post-Ex?”</a:t>
            </a:r>
            <a:r>
              <a:rPr lang="en-US" sz="4300" b="1" cap="non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1862667"/>
            <a:ext cx="5588001" cy="5198533"/>
          </a:xfrm>
        </p:spPr>
        <p:txBody>
          <a:bodyPr>
            <a:normAutofit fontScale="92500" lnSpcReduction="20000"/>
          </a:bodyPr>
          <a:lstStyle/>
          <a:p>
            <a:r>
              <a:rPr lang="en-US" sz="4400" cap="none" dirty="0"/>
              <a:t>Windows trend: command line </a:t>
            </a:r>
            <a:r>
              <a:rPr lang="en-US" sz="4400" cap="none" dirty="0">
                <a:sym typeface="Wingdings" pitchFamily="2" charset="2"/>
              </a:rPr>
              <a:t> API calls</a:t>
            </a:r>
          </a:p>
          <a:p>
            <a:r>
              <a:rPr lang="en-US" sz="4400" cap="none" dirty="0">
                <a:sym typeface="Wingdings" pitchFamily="2" charset="2"/>
              </a:rPr>
              <a:t>Can we follow this trend for MacOS Post-Ex?</a:t>
            </a:r>
          </a:p>
          <a:p>
            <a:r>
              <a:rPr lang="en-US" sz="4400" cap="none" dirty="0"/>
              <a:t>Challenge your current detection posture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59621-6252-2B46-9FED-CDFC647239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333" y="2059517"/>
            <a:ext cx="6159500" cy="39243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88294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return</a:t>
            </a:r>
            <a:r>
              <a:rPr lang="en-US" sz="4300" b="1" cap="none" dirty="0"/>
              <a:t> Swift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1862667"/>
            <a:ext cx="5588001" cy="5198533"/>
          </a:xfrm>
        </p:spPr>
        <p:txBody>
          <a:bodyPr>
            <a:normAutofit/>
          </a:bodyPr>
          <a:lstStyle/>
          <a:p>
            <a:r>
              <a:rPr lang="en-US" sz="3600" cap="none" dirty="0"/>
              <a:t>Options for macOS Internals access</a:t>
            </a:r>
            <a:endParaRPr lang="en-US" sz="3600" cap="none" dirty="0">
              <a:sym typeface="Wingdings" pitchFamily="2" charset="2"/>
            </a:endParaRPr>
          </a:p>
          <a:p>
            <a:r>
              <a:rPr lang="en-US" sz="3600" cap="none" dirty="0">
                <a:sym typeface="Wingdings" pitchFamily="2" charset="2"/>
              </a:rPr>
              <a:t>Why I chose Swift</a:t>
            </a:r>
          </a:p>
          <a:p>
            <a:r>
              <a:rPr lang="en-US" sz="3600" cap="none" dirty="0"/>
              <a:t>Access same API calls (Cocoa) made from command line</a:t>
            </a:r>
          </a:p>
          <a:p>
            <a:r>
              <a:rPr lang="en-US" sz="3600" cap="none" dirty="0"/>
              <a:t>Migrate away from command line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44DB6-FF03-E448-9FD6-4E3515C634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67" y="1542293"/>
            <a:ext cx="5151967" cy="432510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0021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try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overview.</a:t>
            </a:r>
            <a:r>
              <a:rPr lang="en-US" sz="4300" b="1" cap="none" dirty="0" err="1">
                <a:solidFill>
                  <a:srgbClr val="92D050"/>
                </a:solidFill>
              </a:rPr>
              <a:t>Swift</a:t>
            </a:r>
            <a:r>
              <a:rPr lang="en-US" sz="4300" b="1" cap="none" dirty="0"/>
              <a:t>()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2099733"/>
            <a:ext cx="5588001" cy="4961467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>
                <a:sym typeface="Wingdings" pitchFamily="2" charset="2"/>
              </a:rPr>
              <a:t>Open Source (</a:t>
            </a:r>
            <a:r>
              <a:rPr lang="en-US" sz="3600" cap="none" dirty="0" err="1">
                <a:sym typeface="Wingdings" pitchFamily="2" charset="2"/>
              </a:rPr>
              <a:t>swift.org</a:t>
            </a:r>
            <a:r>
              <a:rPr lang="en-US" sz="3600" cap="none" dirty="0">
                <a:sym typeface="Wingdings" pitchFamily="2" charset="2"/>
              </a:rPr>
              <a:t>)</a:t>
            </a:r>
          </a:p>
          <a:p>
            <a:r>
              <a:rPr lang="en-US" sz="3600" cap="none" dirty="0">
                <a:sym typeface="Wingdings" pitchFamily="2" charset="2"/>
              </a:rPr>
              <a:t>Alternative to </a:t>
            </a:r>
            <a:r>
              <a:rPr lang="en-US" sz="3600" cap="none" dirty="0" err="1">
                <a:sym typeface="Wingdings" pitchFamily="2" charset="2"/>
              </a:rPr>
              <a:t>Obj</a:t>
            </a:r>
            <a:r>
              <a:rPr lang="en-US" sz="3600" cap="none" dirty="0">
                <a:sym typeface="Wingdings" pitchFamily="2" charset="2"/>
              </a:rPr>
              <a:t> C</a:t>
            </a:r>
          </a:p>
          <a:p>
            <a:r>
              <a:rPr lang="en-US" sz="3600" cap="none" dirty="0">
                <a:sym typeface="Wingdings" pitchFamily="2" charset="2"/>
              </a:rPr>
              <a:t>Full access to Cocoa API</a:t>
            </a:r>
          </a:p>
          <a:p>
            <a:pPr lvl="1"/>
            <a:r>
              <a:rPr lang="en-US" sz="3400" i="1" cap="none" dirty="0">
                <a:solidFill>
                  <a:schemeClr val="accent5">
                    <a:lumMod val="75000"/>
                  </a:schemeClr>
                </a:solidFill>
                <a:sym typeface="Wingdings" pitchFamily="2" charset="2"/>
              </a:rPr>
              <a:t>“import Cocoa”</a:t>
            </a:r>
          </a:p>
          <a:p>
            <a:pPr marL="628650" lvl="3"/>
            <a:r>
              <a:rPr lang="en-US" sz="3400" cap="none" dirty="0">
                <a:sym typeface="Wingdings" pitchFamily="2" charset="2"/>
              </a:rPr>
              <a:t>Desktop OS API</a:t>
            </a:r>
          </a:p>
          <a:p>
            <a:r>
              <a:rPr lang="en-US" sz="3600" cap="none" dirty="0">
                <a:sym typeface="Wingdings" pitchFamily="2" charset="2"/>
              </a:rPr>
              <a:t>Used for development on Apple platforms</a:t>
            </a:r>
          </a:p>
          <a:p>
            <a:r>
              <a:rPr lang="en-US" sz="3600" cap="none" dirty="0">
                <a:sym typeface="Wingdings" pitchFamily="2" charset="2"/>
              </a:rPr>
              <a:t>macOS apps, command line tools, kernel </a:t>
            </a:r>
            <a:r>
              <a:rPr lang="en-US" sz="3600" cap="none" dirty="0" err="1">
                <a:sym typeface="Wingdings" pitchFamily="2" charset="2"/>
              </a:rPr>
              <a:t>ext</a:t>
            </a:r>
            <a:r>
              <a:rPr lang="en-US" sz="3600" cap="none" dirty="0">
                <a:sym typeface="Wingdings" pitchFamily="2" charset="2"/>
              </a:rPr>
              <a:t>, etc.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EF9A2E-22A8-FA4F-BCA6-C5797F0B707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90" y="174413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7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let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briefSetup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2099733"/>
            <a:ext cx="5252639" cy="4961467"/>
          </a:xfrm>
        </p:spPr>
        <p:txBody>
          <a:bodyPr>
            <a:normAutofit fontScale="92500" lnSpcReduction="10000"/>
          </a:bodyPr>
          <a:lstStyle/>
          <a:p>
            <a:r>
              <a:rPr lang="en-US" sz="3600" cap="none" dirty="0">
                <a:sym typeface="Wingdings" pitchFamily="2" charset="2"/>
              </a:rPr>
              <a:t>Download </a:t>
            </a:r>
            <a:r>
              <a:rPr lang="en-US" sz="3600" cap="none" dirty="0" err="1">
                <a:sym typeface="Wingdings" pitchFamily="2" charset="2"/>
              </a:rPr>
              <a:t>Xcode</a:t>
            </a:r>
            <a:r>
              <a:rPr lang="en-US" sz="3600" cap="none" dirty="0">
                <a:sym typeface="Wingdings" pitchFamily="2" charset="2"/>
              </a:rPr>
              <a:t> IDE</a:t>
            </a:r>
          </a:p>
          <a:p>
            <a:r>
              <a:rPr lang="en-US" sz="3600" cap="none" dirty="0">
                <a:sym typeface="Wingdings" pitchFamily="2" charset="2"/>
              </a:rPr>
              <a:t>Install swift</a:t>
            </a:r>
          </a:p>
          <a:p>
            <a:r>
              <a:rPr lang="en-US" sz="3600" cap="none" dirty="0">
                <a:sym typeface="Wingdings" pitchFamily="2" charset="2"/>
              </a:rPr>
              <a:t>Playgrounds – for familiarity/quick tests</a:t>
            </a:r>
          </a:p>
          <a:p>
            <a:r>
              <a:rPr lang="en-US" sz="3600" cap="none" dirty="0">
                <a:sym typeface="Wingdings" pitchFamily="2" charset="2"/>
              </a:rPr>
              <a:t>Projects for larger efforts (apps, command line tools, etc.)</a:t>
            </a:r>
          </a:p>
          <a:p>
            <a:r>
              <a:rPr lang="en-US" sz="3600" cap="none" dirty="0"/>
              <a:t>Compile code and run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6BC27-DB7C-CE43-BAC1-2F5B2DE6B5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3917" y="2099733"/>
            <a:ext cx="6210300" cy="32131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3686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let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briefSetup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3" y="2099733"/>
            <a:ext cx="4071840" cy="4961467"/>
          </a:xfrm>
        </p:spPr>
        <p:txBody>
          <a:bodyPr>
            <a:normAutofit fontScale="92500" lnSpcReduction="10000"/>
          </a:bodyPr>
          <a:lstStyle/>
          <a:p>
            <a:r>
              <a:rPr lang="en-US" sz="3600" cap="none" dirty="0">
                <a:sym typeface="Wingdings" pitchFamily="2" charset="2"/>
              </a:rPr>
              <a:t>File -&gt; New</a:t>
            </a:r>
          </a:p>
          <a:p>
            <a:r>
              <a:rPr lang="en-US" sz="3600" cap="none" dirty="0">
                <a:sym typeface="Wingdings" pitchFamily="2" charset="2"/>
              </a:rPr>
              <a:t>Various options</a:t>
            </a:r>
          </a:p>
          <a:p>
            <a:r>
              <a:rPr lang="en-US" sz="3600" cap="none" dirty="0">
                <a:sym typeface="Wingdings" pitchFamily="2" charset="2"/>
              </a:rPr>
              <a:t>“</a:t>
            </a:r>
            <a:r>
              <a:rPr lang="en-US" sz="3600" cap="none" dirty="0" err="1">
                <a:sym typeface="Wingdings" pitchFamily="2" charset="2"/>
              </a:rPr>
              <a:t>Cmd</a:t>
            </a:r>
            <a:r>
              <a:rPr lang="en-US" sz="3600" cap="none" dirty="0">
                <a:sym typeface="Wingdings" pitchFamily="2" charset="2"/>
              </a:rPr>
              <a:t> Line Tool”</a:t>
            </a:r>
          </a:p>
          <a:p>
            <a:pPr lvl="1"/>
            <a:r>
              <a:rPr lang="en-US" sz="3400" cap="none" dirty="0">
                <a:sym typeface="Wingdings" pitchFamily="2" charset="2"/>
              </a:rPr>
              <a:t>Build </a:t>
            </a:r>
            <a:r>
              <a:rPr lang="en-US" sz="3400" cap="none" dirty="0" err="1">
                <a:sym typeface="Wingdings" pitchFamily="2" charset="2"/>
              </a:rPr>
              <a:t>mach</a:t>
            </a:r>
            <a:r>
              <a:rPr lang="en-US" sz="3400" cap="none" dirty="0">
                <a:sym typeface="Wingdings" pitchFamily="2" charset="2"/>
              </a:rPr>
              <a:t>-o</a:t>
            </a:r>
          </a:p>
          <a:p>
            <a:r>
              <a:rPr lang="en-US" sz="3600" cap="none" dirty="0">
                <a:sym typeface="Wingdings" pitchFamily="2" charset="2"/>
              </a:rPr>
              <a:t>Cocoa App</a:t>
            </a:r>
          </a:p>
          <a:p>
            <a:pPr lvl="1"/>
            <a:r>
              <a:rPr lang="en-US" sz="3400" cap="none" dirty="0">
                <a:sym typeface="Wingdings" pitchFamily="2" charset="2"/>
              </a:rPr>
              <a:t>Build .app</a:t>
            </a:r>
          </a:p>
          <a:p>
            <a:r>
              <a:rPr lang="en-US" sz="3600" cap="none" dirty="0">
                <a:sym typeface="Wingdings" pitchFamily="2" charset="2"/>
              </a:rPr>
              <a:t>Both use Cocoa API for macOS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A024A-0C5A-2A43-A0B9-5240DF8B37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173" y="1330035"/>
            <a:ext cx="7553318" cy="54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makeCmdTool</a:t>
            </a:r>
            <a:r>
              <a:rPr lang="en-US" sz="4300" b="1" cap="none" dirty="0"/>
              <a:t> 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2099733"/>
            <a:ext cx="6312748" cy="49614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b="1" cap="none" dirty="0">
                <a:sym typeface="Wingdings" pitchFamily="2" charset="2"/>
              </a:rPr>
              <a:t>Making a New Project</a:t>
            </a:r>
          </a:p>
          <a:p>
            <a:r>
              <a:rPr lang="en-US" sz="3600" cap="none" dirty="0" err="1">
                <a:sym typeface="Wingdings" pitchFamily="2" charset="2"/>
              </a:rPr>
              <a:t>mkdir</a:t>
            </a:r>
            <a:endParaRPr lang="en-US" sz="3600" cap="none" dirty="0">
              <a:sym typeface="Wingdings" pitchFamily="2" charset="2"/>
            </a:endParaRPr>
          </a:p>
          <a:p>
            <a:r>
              <a:rPr lang="en-US" sz="3600" i="1" cap="none" dirty="0">
                <a:sym typeface="Wingdings" pitchFamily="2" charset="2"/>
              </a:rPr>
              <a:t>$ swift package </a:t>
            </a:r>
            <a:r>
              <a:rPr lang="en-US" sz="3600" i="1" cap="none" dirty="0" err="1">
                <a:sym typeface="Wingdings" pitchFamily="2" charset="2"/>
              </a:rPr>
              <a:t>init</a:t>
            </a:r>
            <a:r>
              <a:rPr lang="en-US" sz="3600" i="1" cap="none" dirty="0">
                <a:sym typeface="Wingdings" pitchFamily="2" charset="2"/>
              </a:rPr>
              <a:t> --type executable</a:t>
            </a:r>
          </a:p>
          <a:p>
            <a:r>
              <a:rPr lang="en-US" sz="3600" i="1" cap="none" dirty="0">
                <a:sym typeface="Wingdings" pitchFamily="2" charset="2"/>
              </a:rPr>
              <a:t>$ swift package generate-</a:t>
            </a:r>
            <a:r>
              <a:rPr lang="en-US" sz="3600" i="1" cap="none" dirty="0" err="1">
                <a:sym typeface="Wingdings" pitchFamily="2" charset="2"/>
              </a:rPr>
              <a:t>xcodeproj</a:t>
            </a:r>
            <a:endParaRPr lang="en-US" sz="3600" i="1" cap="none" dirty="0">
              <a:sym typeface="Wingdings" pitchFamily="2" charset="2"/>
            </a:endParaRPr>
          </a:p>
          <a:p>
            <a:r>
              <a:rPr lang="en-US" sz="3600" i="1" cap="none" dirty="0">
                <a:sym typeface="Wingdings" pitchFamily="2" charset="2"/>
              </a:rPr>
              <a:t>$ swift run</a:t>
            </a:r>
          </a:p>
          <a:p>
            <a:r>
              <a:rPr lang="en-US" sz="3600" cap="none" dirty="0"/>
              <a:t>Compile code and run</a:t>
            </a:r>
          </a:p>
          <a:p>
            <a:pPr lvl="1"/>
            <a:r>
              <a:rPr lang="en-US" sz="3400" cap="none" dirty="0"/>
              <a:t>$ </a:t>
            </a:r>
            <a:r>
              <a:rPr lang="en-US" sz="3400" i="1" cap="none" dirty="0"/>
              <a:t>swift run    -</a:t>
            </a:r>
            <a:r>
              <a:rPr lang="en-US" sz="3400" cap="none" dirty="0"/>
              <a:t>or- </a:t>
            </a:r>
          </a:p>
          <a:p>
            <a:pPr lvl="1"/>
            <a:r>
              <a:rPr lang="en-US" sz="3400" i="1" cap="none" dirty="0"/>
              <a:t>$ swift build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4B034-AEE8-1149-8F9E-171A7FA050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610" y="2377440"/>
            <a:ext cx="6543502" cy="322453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4195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makeApp</a:t>
            </a:r>
            <a:r>
              <a:rPr lang="en-US" sz="4300" b="1" cap="none" dirty="0"/>
              <a:t> 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2099733"/>
            <a:ext cx="4057228" cy="4961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cap="none" dirty="0">
                <a:sym typeface="Wingdings" pitchFamily="2" charset="2"/>
              </a:rPr>
              <a:t>Making a New Project</a:t>
            </a:r>
          </a:p>
          <a:p>
            <a:r>
              <a:rPr lang="en-US" sz="3600" cap="none" dirty="0">
                <a:sym typeface="Wingdings" pitchFamily="2" charset="2"/>
              </a:rPr>
              <a:t>File -&gt; New -&gt; Cocoa App</a:t>
            </a:r>
          </a:p>
          <a:p>
            <a:pPr marL="0" indent="0">
              <a:buNone/>
            </a:pPr>
            <a:endParaRPr lang="en-US" sz="2400" cap="none" dirty="0"/>
          </a:p>
          <a:p>
            <a:endParaRPr lang="en-US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D878A-1B16-224E-BB5F-FAF732EFB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724" y="1330035"/>
            <a:ext cx="736205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aboutMe</a:t>
            </a:r>
            <a:r>
              <a:rPr lang="en-US" sz="4300" b="1" cap="none" dirty="0"/>
              <a:t>(){}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92" y="2271713"/>
            <a:ext cx="5627522" cy="4312661"/>
          </a:xfrm>
        </p:spPr>
        <p:txBody>
          <a:bodyPr>
            <a:normAutofit fontScale="92500" lnSpcReduction="10000"/>
          </a:bodyPr>
          <a:lstStyle/>
          <a:p>
            <a:r>
              <a:rPr lang="en-US" sz="3900" cap="none" dirty="0">
                <a:solidFill>
                  <a:srgbClr val="FF0000"/>
                </a:solidFill>
              </a:rPr>
              <a:t>Red</a:t>
            </a:r>
            <a:r>
              <a:rPr lang="en-US" sz="3900" cap="none" dirty="0"/>
              <a:t> Team At</a:t>
            </a:r>
          </a:p>
          <a:p>
            <a:r>
              <a:rPr lang="en-US" sz="3900" cap="none" dirty="0"/>
              <a:t>Austin, Texas</a:t>
            </a:r>
          </a:p>
          <a:p>
            <a:r>
              <a:rPr lang="en-US" sz="3900" cap="none" dirty="0">
                <a:solidFill>
                  <a:srgbClr val="0070C0"/>
                </a:solidFill>
              </a:rPr>
              <a:t>Blue</a:t>
            </a:r>
            <a:r>
              <a:rPr lang="en-US" sz="3900" cap="none" dirty="0"/>
              <a:t> Team Experience</a:t>
            </a:r>
          </a:p>
          <a:p>
            <a:r>
              <a:rPr lang="en-US" sz="3900" cap="none" dirty="0"/>
              <a:t>     MacOS Post-Ex</a:t>
            </a:r>
          </a:p>
          <a:p>
            <a:r>
              <a:rPr lang="en-US" sz="3900" cap="none" dirty="0"/>
              <a:t>Enjoy 80s </a:t>
            </a:r>
            <a:r>
              <a:rPr lang="en-US" sz="3900" cap="none" dirty="0" err="1"/>
              <a:t>Nastalgia</a:t>
            </a:r>
            <a:endParaRPr lang="en-US" sz="3900" cap="none" dirty="0"/>
          </a:p>
          <a:p>
            <a:r>
              <a:rPr lang="en-US" sz="3900" cap="none" dirty="0"/>
              <a:t>      </a:t>
            </a:r>
            <a:r>
              <a:rPr lang="en-US" sz="3900" i="1" cap="none" dirty="0">
                <a:solidFill>
                  <a:srgbClr val="00B0F0"/>
                </a:solidFill>
              </a:rPr>
              <a:t>@</a:t>
            </a:r>
            <a:r>
              <a:rPr lang="en-US" sz="3900" i="1" cap="none" dirty="0" err="1">
                <a:solidFill>
                  <a:srgbClr val="00B0F0"/>
                </a:solidFill>
              </a:rPr>
              <a:t>cedowens</a:t>
            </a:r>
            <a:endParaRPr lang="en-US" sz="3900" i="1" cap="none" dirty="0">
              <a:solidFill>
                <a:srgbClr val="00B0F0"/>
              </a:solidFill>
            </a:endParaRP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EE4FB0-936F-4242-ABD4-83D84EC69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880" y="1852533"/>
            <a:ext cx="953503" cy="7055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BA2AF-8A17-1541-B6F0-60E5832CF2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434" y="2002565"/>
            <a:ext cx="4000726" cy="2170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928AD-F765-6047-99BC-89BB8DDC47E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09" y="5266715"/>
            <a:ext cx="1023124" cy="1023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A40684-0ACF-294F-8DA2-C1378275CD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797" y="131432"/>
            <a:ext cx="3214342" cy="218387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12309B-414D-744B-9E09-0EE9CADE026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290" y="3859929"/>
            <a:ext cx="4199849" cy="281357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6" name="Heart 15">
            <a:extLst>
              <a:ext uri="{FF2B5EF4-FFF2-40B4-BE49-F238E27FC236}">
                <a16:creationId xmlns:a16="http://schemas.microsoft.com/office/drawing/2014/main" id="{D58404B1-F9B1-2F4A-83C1-87A2F7E57C45}"/>
              </a:ext>
            </a:extLst>
          </p:cNvPr>
          <p:cNvSpPr/>
          <p:nvPr/>
        </p:nvSpPr>
        <p:spPr>
          <a:xfrm>
            <a:off x="1083366" y="4094096"/>
            <a:ext cx="501609" cy="532446"/>
          </a:xfrm>
          <a:prstGeom prst="hear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49E24D-5AC0-A14F-9F66-EBFE5A285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15" y="259080"/>
            <a:ext cx="11734804" cy="6370320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72B944B-2504-D147-B0B0-E1032CFCF640}"/>
              </a:ext>
            </a:extLst>
          </p:cNvPr>
          <p:cNvSpPr/>
          <p:nvPr/>
        </p:nvSpPr>
        <p:spPr>
          <a:xfrm>
            <a:off x="518160" y="1325880"/>
            <a:ext cx="1203960" cy="21336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633834-C238-1F48-ACA1-16A62E024C06}"/>
              </a:ext>
            </a:extLst>
          </p:cNvPr>
          <p:cNvSpPr/>
          <p:nvPr/>
        </p:nvSpPr>
        <p:spPr>
          <a:xfrm>
            <a:off x="10134600" y="685800"/>
            <a:ext cx="1203960" cy="21336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5B1EF5-F63B-CB47-B3CE-C5AF24C263AE}"/>
              </a:ext>
            </a:extLst>
          </p:cNvPr>
          <p:cNvSpPr/>
          <p:nvPr/>
        </p:nvSpPr>
        <p:spPr>
          <a:xfrm>
            <a:off x="10134600" y="1996440"/>
            <a:ext cx="1878919" cy="27432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makeApp</a:t>
            </a:r>
            <a:r>
              <a:rPr lang="en-US" sz="4300" b="1" cap="none" dirty="0"/>
              <a:t> </a:t>
            </a:r>
            <a:endParaRPr lang="en-US" sz="4300" b="1" cap="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2" y="2099733"/>
            <a:ext cx="4057228" cy="4961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cap="none" dirty="0">
                <a:sym typeface="Wingdings" pitchFamily="2" charset="2"/>
              </a:rPr>
              <a:t>Run to view your App</a:t>
            </a:r>
            <a:endParaRPr lang="en-US" sz="3600" cap="none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cap="none" dirty="0"/>
          </a:p>
          <a:p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E8BF-B236-3240-9122-88CD02C8D3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649" y="1940560"/>
            <a:ext cx="6813063" cy="41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638" y="2770293"/>
            <a:ext cx="11229682" cy="1954107"/>
          </a:xfrm>
        </p:spPr>
        <p:txBody>
          <a:bodyPr>
            <a:normAutofit lnSpcReduction="10000"/>
          </a:bodyPr>
          <a:lstStyle/>
          <a:p>
            <a:r>
              <a:rPr lang="en-US" sz="4000" cap="none" dirty="0">
                <a:sym typeface="Wingdings" pitchFamily="2" charset="2"/>
              </a:rPr>
              <a:t>First, a look at post exploitation in Swift for macOS “Command Line Tools” (i.e., </a:t>
            </a:r>
            <a:r>
              <a:rPr lang="en-US" sz="4000" cap="none" dirty="0" err="1">
                <a:sym typeface="Wingdings" pitchFamily="2" charset="2"/>
              </a:rPr>
              <a:t>mach</a:t>
            </a:r>
            <a:r>
              <a:rPr lang="en-US" sz="4000" cap="none" dirty="0">
                <a:sym typeface="Wingdings" pitchFamily="2" charset="2"/>
              </a:rPr>
              <a:t>-o binaries)</a:t>
            </a:r>
            <a:endParaRPr lang="en-US" sz="4000" cap="none" dirty="0"/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21322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1954107"/>
          </a:xfrm>
        </p:spPr>
        <p:txBody>
          <a:bodyPr>
            <a:normAutofit lnSpcReduction="10000"/>
          </a:bodyPr>
          <a:lstStyle/>
          <a:p>
            <a:r>
              <a:rPr lang="en-US" sz="3600" cap="none" dirty="0">
                <a:sym typeface="Wingdings" pitchFamily="2" charset="2"/>
              </a:rPr>
              <a:t>Taking A Screenshot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200" cap="none" dirty="0"/>
              <a:t>“</a:t>
            </a:r>
            <a:r>
              <a:rPr lang="en-US" sz="3200" cap="none" dirty="0" err="1"/>
              <a:t>screencapture</a:t>
            </a:r>
            <a:r>
              <a:rPr lang="en-US" sz="3200" cap="none" dirty="0"/>
              <a:t> –x –t jpg </a:t>
            </a:r>
            <a:r>
              <a:rPr lang="en-US" sz="3200" cap="none" dirty="0" err="1"/>
              <a:t>out.jpg</a:t>
            </a:r>
            <a:r>
              <a:rPr lang="en-US" sz="3200" cap="none" dirty="0"/>
              <a:t>”</a:t>
            </a:r>
            <a:endParaRPr lang="en-US" sz="2400" cap="none" dirty="0"/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1261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A55A5-E1E4-0146-A74C-01388B4344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34" y="2119086"/>
            <a:ext cx="11898299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 fontScale="92500" lnSpcReduction="10000"/>
          </a:bodyPr>
          <a:lstStyle/>
          <a:p>
            <a:r>
              <a:rPr lang="en-US" sz="3600" cap="none" dirty="0">
                <a:sym typeface="Wingdings" pitchFamily="2" charset="2"/>
              </a:rPr>
              <a:t>Fake Authentication Prompt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200" i="1" cap="none" dirty="0" err="1">
                <a:effectLst/>
              </a:rPr>
              <a:t>osascript</a:t>
            </a:r>
            <a:r>
              <a:rPr lang="en-US" sz="3200" i="1" cap="none" dirty="0">
                <a:effectLst/>
              </a:rPr>
              <a:t> -e ‘set popup to display dialog “Keychain Access wants to use the login keychain” &amp; return &amp; return &amp; “Please enter the keychain password” &amp; return default answer ”” with icon file “Applications:Utilities:Keychain </a:t>
            </a:r>
            <a:r>
              <a:rPr lang="en-US" sz="3200" i="1" cap="none" dirty="0" err="1">
                <a:effectLst/>
              </a:rPr>
              <a:t>Access.app:Contents:Resources:AppIcon.icns</a:t>
            </a:r>
            <a:r>
              <a:rPr lang="en-US" sz="3200" i="1" cap="none" dirty="0">
                <a:effectLst/>
              </a:rPr>
              <a:t>” with title “Authentication Needed” with hidden answer””’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0749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D366B-8BD6-8942-89B1-374783C5D2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49" y="2066614"/>
            <a:ext cx="11720117" cy="41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1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809" y="1556173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(invokes command line…not desirable for red teaming):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2433B-090C-D340-8C0D-E4EBE9A2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9" y="2931160"/>
            <a:ext cx="11828370" cy="27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0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Listing Internal IP Addresses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 err="1">
                <a:effectLst/>
              </a:rPr>
              <a:t>ifconfig</a:t>
            </a:r>
            <a:r>
              <a:rPr lang="en-US" sz="3000" i="1" cap="none" dirty="0">
                <a:effectLst/>
              </a:rPr>
              <a:t> | grep -</a:t>
            </a:r>
            <a:r>
              <a:rPr lang="en-US" sz="3000" i="1" cap="none" dirty="0" err="1">
                <a:effectLst/>
              </a:rPr>
              <a:t>Eo</a:t>
            </a:r>
            <a:r>
              <a:rPr lang="en-US" sz="3000" i="1" cap="none" dirty="0">
                <a:effectLst/>
              </a:rPr>
              <a:t> '</a:t>
            </a:r>
            <a:r>
              <a:rPr lang="en-US" sz="3000" i="1" cap="none" dirty="0" err="1">
                <a:effectLst/>
              </a:rPr>
              <a:t>inet</a:t>
            </a:r>
            <a:r>
              <a:rPr lang="en-US" sz="3000" i="1" cap="none" dirty="0">
                <a:effectLst/>
              </a:rPr>
              <a:t> (</a:t>
            </a:r>
            <a:r>
              <a:rPr lang="en-US" sz="3000" i="1" cap="none" dirty="0" err="1">
                <a:effectLst/>
              </a:rPr>
              <a:t>addr</a:t>
            </a:r>
            <a:r>
              <a:rPr lang="en-US" sz="3000" i="1" cap="none" dirty="0">
                <a:effectLst/>
              </a:rPr>
              <a:t>:)?([0-9]*\.){3}[0-9]*' | grep -</a:t>
            </a:r>
            <a:r>
              <a:rPr lang="en-US" sz="3000" i="1" cap="none" dirty="0" err="1">
                <a:effectLst/>
              </a:rPr>
              <a:t>Eo</a:t>
            </a:r>
            <a:r>
              <a:rPr lang="en-US" sz="3000" i="1" cap="none" dirty="0">
                <a:effectLst/>
              </a:rPr>
              <a:t> '([0-9]*\.){3}[0-9]*' | grep -v '127.0.0.1'</a:t>
            </a:r>
            <a:endParaRPr lang="en-US" sz="3000" i="1" cap="none" dirty="0"/>
          </a:p>
        </p:txBody>
      </p:sp>
    </p:spTree>
    <p:extLst>
      <p:ext uri="{BB962C8B-B14F-4D97-AF65-F5344CB8AC3E}">
        <p14:creationId xmlns:p14="http://schemas.microsoft.com/office/powerpoint/2010/main" val="1514003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1BEFF-88E3-0347-8AD1-0C09379A53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24873"/>
            <a:ext cx="12192000" cy="44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import</a:t>
            </a:r>
            <a:r>
              <a:rPr lang="en-US" sz="4300" b="1" cap="none" dirty="0"/>
              <a:t>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93" y="1977178"/>
            <a:ext cx="5386874" cy="4711489"/>
          </a:xfrm>
        </p:spPr>
        <p:txBody>
          <a:bodyPr>
            <a:normAutofit fontScale="85000" lnSpcReduction="20000"/>
          </a:bodyPr>
          <a:lstStyle/>
          <a:p>
            <a:r>
              <a:rPr lang="en-US" sz="3900" cap="none" dirty="0"/>
              <a:t>MacOS ”State of the Union”</a:t>
            </a:r>
          </a:p>
          <a:p>
            <a:r>
              <a:rPr lang="en-US" sz="3900" cap="none" dirty="0"/>
              <a:t>Common Post Exploitation Methods </a:t>
            </a:r>
          </a:p>
          <a:p>
            <a:r>
              <a:rPr lang="en-US" sz="3900" cap="none" dirty="0"/>
              <a:t>Detection Artifacts</a:t>
            </a:r>
          </a:p>
          <a:p>
            <a:r>
              <a:rPr lang="en-US" sz="3900" cap="none" dirty="0"/>
              <a:t>Migrating To MacOS Internals</a:t>
            </a:r>
          </a:p>
          <a:p>
            <a:r>
              <a:rPr lang="en-US" sz="3900" cap="none" dirty="0"/>
              <a:t>Post Exploitation Examples in Swift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CFB6F6-E6F9-954B-8E9E-E2A7DFA729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083" y="1977178"/>
            <a:ext cx="6134100" cy="33401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00910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Navigating The File System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 err="1">
                <a:effectLst/>
              </a:rPr>
              <a:t>pwd</a:t>
            </a:r>
            <a:r>
              <a:rPr lang="en-US" sz="3000" i="1" cap="none" dirty="0">
                <a:effectLst/>
              </a:rPr>
              <a:t>, cd, ls</a:t>
            </a:r>
            <a:endParaRPr lang="en-US" sz="3000" i="1" cap="none" dirty="0"/>
          </a:p>
        </p:txBody>
      </p:sp>
    </p:spTree>
    <p:extLst>
      <p:ext uri="{BB962C8B-B14F-4D97-AF65-F5344CB8AC3E}">
        <p14:creationId xmlns:p14="http://schemas.microsoft.com/office/powerpoint/2010/main" val="55836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6B8A8-3BEB-2B40-9E13-53301E9049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016" y="1963575"/>
            <a:ext cx="7990349" cy="48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4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Displaying file contents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>
                <a:effectLst/>
              </a:rPr>
              <a:t>cat [file]</a:t>
            </a:r>
            <a:endParaRPr lang="en-US" sz="3000" i="1" cap="none" dirty="0"/>
          </a:p>
        </p:txBody>
      </p:sp>
    </p:spTree>
    <p:extLst>
      <p:ext uri="{BB962C8B-B14F-4D97-AF65-F5344CB8AC3E}">
        <p14:creationId xmlns:p14="http://schemas.microsoft.com/office/powerpoint/2010/main" val="3452974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FB714-80C9-9948-B89B-2F4B736C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14" y="2418063"/>
            <a:ext cx="9788337" cy="283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2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Getting clipboard contents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 err="1">
                <a:effectLst/>
              </a:rPr>
              <a:t>osascript</a:t>
            </a:r>
            <a:r>
              <a:rPr lang="en-US" sz="3000" i="1" cap="none" dirty="0">
                <a:effectLst/>
              </a:rPr>
              <a:t> -e ‘return (the clipboard)’</a:t>
            </a:r>
            <a:endParaRPr lang="en-US" sz="3000" i="1" cap="none" dirty="0"/>
          </a:p>
        </p:txBody>
      </p:sp>
    </p:spTree>
    <p:extLst>
      <p:ext uri="{BB962C8B-B14F-4D97-AF65-F5344CB8AC3E}">
        <p14:creationId xmlns:p14="http://schemas.microsoft.com/office/powerpoint/2010/main" val="306159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(not using command line):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6A7C5-18A1-F74F-8B86-33767605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69" y="1994043"/>
            <a:ext cx="9102273" cy="47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01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9" y="1156084"/>
            <a:ext cx="11229682" cy="1374987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to download files: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68B93-7E88-B140-B422-A14B6373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7" y="2153738"/>
            <a:ext cx="10806284" cy="430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6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Get info on what’s running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 err="1">
                <a:effectLst/>
              </a:rPr>
              <a:t>ps</a:t>
            </a:r>
            <a:r>
              <a:rPr lang="en-US" sz="3000" i="1" cap="none" dirty="0">
                <a:effectLst/>
              </a:rPr>
              <a:t> aux, </a:t>
            </a:r>
            <a:r>
              <a:rPr lang="en-US" sz="3000" i="1" cap="none" dirty="0" err="1">
                <a:effectLst/>
              </a:rPr>
              <a:t>ps</a:t>
            </a:r>
            <a:r>
              <a:rPr lang="en-US" sz="3000" i="1" cap="none" dirty="0">
                <a:effectLst/>
              </a:rPr>
              <a:t> -</a:t>
            </a:r>
            <a:r>
              <a:rPr lang="en-US" sz="3000" i="1" cap="none" dirty="0" err="1">
                <a:effectLst/>
              </a:rPr>
              <a:t>ef</a:t>
            </a:r>
            <a:endParaRPr lang="en-US" sz="3000" i="1" cap="none" dirty="0"/>
          </a:p>
        </p:txBody>
      </p:sp>
    </p:spTree>
    <p:extLst>
      <p:ext uri="{BB962C8B-B14F-4D97-AF65-F5344CB8AC3E}">
        <p14:creationId xmlns:p14="http://schemas.microsoft.com/office/powerpoint/2010/main" val="2011445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7048" y="1156084"/>
            <a:ext cx="11559671" cy="1785236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to get running apps (not the same as </a:t>
            </a:r>
            <a:r>
              <a:rPr lang="en-US" sz="3600" cap="none" dirty="0" err="1"/>
              <a:t>ps</a:t>
            </a:r>
            <a:r>
              <a:rPr lang="en-US" sz="3600" cap="none" dirty="0"/>
              <a:t> commands):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01F01-17AA-F94F-BE82-C32DC1C03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2804" y="2540000"/>
            <a:ext cx="8568510" cy="41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1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1278" y="1535853"/>
            <a:ext cx="11229682" cy="4301067"/>
          </a:xfrm>
        </p:spPr>
        <p:txBody>
          <a:bodyPr>
            <a:normAutofit/>
          </a:bodyPr>
          <a:lstStyle/>
          <a:p>
            <a:r>
              <a:rPr lang="en-US" sz="3600" cap="none" dirty="0">
                <a:sym typeface="Wingdings" pitchFamily="2" charset="2"/>
              </a:rPr>
              <a:t>Get basic system info</a:t>
            </a:r>
          </a:p>
          <a:p>
            <a:pPr lvl="1"/>
            <a:r>
              <a:rPr lang="en-US" sz="3400" cap="none" dirty="0"/>
              <a:t>Example using command line:</a:t>
            </a:r>
          </a:p>
          <a:p>
            <a:pPr lvl="2"/>
            <a:r>
              <a:rPr lang="en-US" sz="3000" i="1" cap="none" dirty="0" err="1">
                <a:effectLst/>
              </a:rPr>
              <a:t>osascript</a:t>
            </a:r>
            <a:r>
              <a:rPr lang="en-US" sz="3000" i="1" cap="none" dirty="0">
                <a:effectLst/>
              </a:rPr>
              <a:t> –e ‘return (system info)’</a:t>
            </a:r>
          </a:p>
        </p:txBody>
      </p:sp>
    </p:spTree>
    <p:extLst>
      <p:ext uri="{BB962C8B-B14F-4D97-AF65-F5344CB8AC3E}">
        <p14:creationId xmlns:p14="http://schemas.microsoft.com/office/powerpoint/2010/main" val="396585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stateOfTheUnion</a:t>
            </a:r>
            <a:endParaRPr lang="en-US" sz="4300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93" y="2332778"/>
            <a:ext cx="5014340" cy="4711489"/>
          </a:xfrm>
        </p:spPr>
        <p:txBody>
          <a:bodyPr>
            <a:normAutofit fontScale="85000" lnSpcReduction="10000"/>
          </a:bodyPr>
          <a:lstStyle/>
          <a:p>
            <a:r>
              <a:rPr lang="en-US" sz="3900" cap="none" dirty="0"/>
              <a:t>Common in Bay Area</a:t>
            </a:r>
          </a:p>
          <a:p>
            <a:r>
              <a:rPr lang="en-US" sz="3900" cap="none" dirty="0"/>
              <a:t>Growing in Fortune 500 </a:t>
            </a:r>
          </a:p>
          <a:p>
            <a:r>
              <a:rPr lang="en-US" sz="3900" cap="none" dirty="0"/>
              <a:t>EDR products improving on macOS</a:t>
            </a:r>
          </a:p>
          <a:p>
            <a:r>
              <a:rPr lang="en-US" sz="3900" cap="none" dirty="0"/>
              <a:t>Lots of opportunity to advance tradecrafts</a:t>
            </a:r>
          </a:p>
          <a:p>
            <a:pPr marL="0" indent="0">
              <a:buNone/>
            </a:pPr>
            <a:endParaRPr lang="en-US" sz="3900" cap="none" dirty="0"/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77665-CDB9-174B-A36B-C229234DF2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324" y="2044701"/>
            <a:ext cx="6184900" cy="34798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67124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convertToSwift</a:t>
            </a:r>
            <a:r>
              <a:rPr lang="en-US" sz="4300" b="1" cap="none" dirty="0">
                <a:solidFill>
                  <a:schemeClr val="tx1"/>
                </a:solidFill>
              </a:rPr>
              <a:t>(</a:t>
            </a:r>
            <a:r>
              <a:rPr lang="en-US" sz="4300" b="1" cap="none" dirty="0" err="1">
                <a:solidFill>
                  <a:schemeClr val="tx1"/>
                </a:solidFill>
              </a:rPr>
              <a:t>cmdlinestring</a:t>
            </a:r>
            <a:r>
              <a:rPr lang="en-US" sz="4300" b="1" cap="none" dirty="0">
                <a:solidFill>
                  <a:schemeClr val="tx1"/>
                </a:solidFill>
              </a:rPr>
              <a:t>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368" y="1171324"/>
            <a:ext cx="11559671" cy="1206116"/>
          </a:xfrm>
        </p:spPr>
        <p:txBody>
          <a:bodyPr>
            <a:normAutofit/>
          </a:bodyPr>
          <a:lstStyle/>
          <a:p>
            <a:r>
              <a:rPr lang="en-US" sz="3600" cap="none" dirty="0"/>
              <a:t>Example using Swift to gather basic system info:</a:t>
            </a:r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35D43-E398-5A42-BD9E-EB89F35CBE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703" y="2063942"/>
            <a:ext cx="7239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2" y="67055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//What’s Next?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638" y="2770293"/>
            <a:ext cx="11229682" cy="1954107"/>
          </a:xfrm>
        </p:spPr>
        <p:txBody>
          <a:bodyPr>
            <a:normAutofit/>
          </a:bodyPr>
          <a:lstStyle/>
          <a:p>
            <a:r>
              <a:rPr lang="en-US" sz="4000" cap="none" dirty="0">
                <a:sym typeface="Wingdings" pitchFamily="2" charset="2"/>
              </a:rPr>
              <a:t>A brief look at macOS Cocoa App example</a:t>
            </a:r>
            <a:endParaRPr lang="en-US" sz="4000" cap="none" dirty="0"/>
          </a:p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9130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49E24D-5AC0-A14F-9F66-EBFE5A2858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715" y="259080"/>
            <a:ext cx="11734804" cy="6370320"/>
          </a:xfrm>
        </p:spPr>
      </p:pic>
    </p:spTree>
    <p:extLst>
      <p:ext uri="{BB962C8B-B14F-4D97-AF65-F5344CB8AC3E}">
        <p14:creationId xmlns:p14="http://schemas.microsoft.com/office/powerpoint/2010/main" val="814660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6AC335-73AC-0C44-95C7-F72F719E73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055" y="742587"/>
            <a:ext cx="8637486" cy="5670006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859AA-6EB2-B345-8396-8464BA95C3D7}"/>
              </a:ext>
            </a:extLst>
          </p:cNvPr>
          <p:cNvSpPr txBox="1">
            <a:spLocks/>
          </p:cNvSpPr>
          <p:nvPr/>
        </p:nvSpPr>
        <p:spPr>
          <a:xfrm>
            <a:off x="185078" y="998220"/>
            <a:ext cx="3122002" cy="5158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cap="none" dirty="0">
                <a:sym typeface="Wingdings" pitchFamily="2" charset="2"/>
              </a:rPr>
              <a:t>To perform “sensitive tasks”:</a:t>
            </a:r>
          </a:p>
          <a:p>
            <a:pPr lvl="1"/>
            <a:r>
              <a:rPr lang="en-US" sz="3400" cap="none" dirty="0">
                <a:sym typeface="Wingdings" pitchFamily="2" charset="2"/>
              </a:rPr>
              <a:t>Specify specific access in Sandbox, or</a:t>
            </a:r>
          </a:p>
          <a:p>
            <a:pPr lvl="1"/>
            <a:r>
              <a:rPr lang="en-US" sz="3200" cap="none" dirty="0">
                <a:sym typeface="Wingdings" pitchFamily="2" charset="2"/>
              </a:rPr>
              <a:t>disable sandboxing in the app</a:t>
            </a:r>
          </a:p>
          <a:p>
            <a:r>
              <a:rPr lang="en-US" sz="3600" cap="none" dirty="0">
                <a:sym typeface="Wingdings" pitchFamily="2" charset="2"/>
              </a:rPr>
              <a:t>Sandboxing required for Mac App Store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993986-FBD9-3045-9FC2-8145D2F1BA3C}"/>
              </a:ext>
            </a:extLst>
          </p:cNvPr>
          <p:cNvSpPr/>
          <p:nvPr/>
        </p:nvSpPr>
        <p:spPr>
          <a:xfrm>
            <a:off x="3474720" y="960120"/>
            <a:ext cx="838200" cy="1981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C17258-3981-B64E-8103-7132EC83BD96}"/>
              </a:ext>
            </a:extLst>
          </p:cNvPr>
          <p:cNvSpPr/>
          <p:nvPr/>
        </p:nvSpPr>
        <p:spPr>
          <a:xfrm>
            <a:off x="6901598" y="998220"/>
            <a:ext cx="838200" cy="1981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40E5D0-BE40-F84E-A33C-0A7F137BBF96}"/>
              </a:ext>
            </a:extLst>
          </p:cNvPr>
          <p:cNvSpPr/>
          <p:nvPr/>
        </p:nvSpPr>
        <p:spPr>
          <a:xfrm>
            <a:off x="11079032" y="1645920"/>
            <a:ext cx="838200" cy="1981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25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859AA-6EB2-B345-8396-8464BA95C3D7}"/>
              </a:ext>
            </a:extLst>
          </p:cNvPr>
          <p:cNvSpPr txBox="1">
            <a:spLocks/>
          </p:cNvSpPr>
          <p:nvPr/>
        </p:nvSpPr>
        <p:spPr>
          <a:xfrm>
            <a:off x="185078" y="998220"/>
            <a:ext cx="3122002" cy="5158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cap="none" dirty="0">
                <a:sym typeface="Wingdings" pitchFamily="2" charset="2"/>
              </a:rPr>
              <a:t>Example of Sandboxing your App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90A717C-9138-2E49-A112-554610BF3A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660" y="257628"/>
            <a:ext cx="7296511" cy="6366174"/>
          </a:xfrm>
        </p:spPr>
      </p:pic>
    </p:spTree>
    <p:extLst>
      <p:ext uri="{BB962C8B-B14F-4D97-AF65-F5344CB8AC3E}">
        <p14:creationId xmlns:p14="http://schemas.microsoft.com/office/powerpoint/2010/main" val="149822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859AA-6EB2-B345-8396-8464BA95C3D7}"/>
              </a:ext>
            </a:extLst>
          </p:cNvPr>
          <p:cNvSpPr txBox="1">
            <a:spLocks/>
          </p:cNvSpPr>
          <p:nvPr/>
        </p:nvSpPr>
        <p:spPr>
          <a:xfrm>
            <a:off x="83478" y="998220"/>
            <a:ext cx="1788865" cy="5158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cap="none" dirty="0">
                <a:sym typeface="Wingdings" pitchFamily="2" charset="2"/>
              </a:rPr>
              <a:t>To Add Code Behind Window Elements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7073E-BE31-564C-9C0B-70425A5416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343" y="998220"/>
            <a:ext cx="1016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1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9BBB3DA-CB39-DF4F-B59A-56B2931151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03" y="346710"/>
            <a:ext cx="2901837" cy="312420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8449CB5-5F41-F14C-9F9C-7E4D38E2CC94}"/>
              </a:ext>
            </a:extLst>
          </p:cNvPr>
          <p:cNvSpPr/>
          <p:nvPr/>
        </p:nvSpPr>
        <p:spPr>
          <a:xfrm>
            <a:off x="960120" y="1276350"/>
            <a:ext cx="1706880" cy="25908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76E0FA8-B83F-374D-90B8-CF6AF260C8EE}"/>
              </a:ext>
            </a:extLst>
          </p:cNvPr>
          <p:cNvSpPr txBox="1">
            <a:spLocks/>
          </p:cNvSpPr>
          <p:nvPr/>
        </p:nvSpPr>
        <p:spPr>
          <a:xfrm>
            <a:off x="252085" y="4119363"/>
            <a:ext cx="3787272" cy="1913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cap="none" dirty="0"/>
              <a:t>Lastly, need to sign the app using a Developer ID due to Gatekeeper or the app will not run</a:t>
            </a:r>
          </a:p>
          <a:p>
            <a:pPr lvl="1"/>
            <a:r>
              <a:rPr lang="en-US" sz="3400" cap="none" dirty="0" err="1"/>
              <a:t>developer.apple.com</a:t>
            </a:r>
            <a:endParaRPr lang="en-US" sz="3400" cap="none" dirty="0"/>
          </a:p>
          <a:p>
            <a:pPr lvl="1"/>
            <a:r>
              <a:rPr lang="en-US" sz="3400" cap="none" dirty="0"/>
              <a:t>$99/</a:t>
            </a:r>
            <a:r>
              <a:rPr lang="en-US" sz="3400" cap="none" dirty="0" err="1"/>
              <a:t>yr</a:t>
            </a:r>
            <a:endParaRPr lang="en-US" sz="3400" cap="none" dirty="0"/>
          </a:p>
          <a:p>
            <a:endParaRPr lang="en-US" sz="3600" cap="none" dirty="0"/>
          </a:p>
          <a:p>
            <a:pPr marL="0" indent="0">
              <a:buFont typeface="Arial"/>
              <a:buNone/>
            </a:pPr>
            <a:endParaRPr lang="en-US" cap="non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903E03-B293-BD4F-8CA0-AD9D2FADB8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813" y="193110"/>
            <a:ext cx="8185187" cy="65555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BAD18F-8314-6B49-B282-51C6468B90F2}"/>
              </a:ext>
            </a:extLst>
          </p:cNvPr>
          <p:cNvCxnSpPr>
            <a:cxnSpLocks/>
          </p:cNvCxnSpPr>
          <p:nvPr/>
        </p:nvCxnSpPr>
        <p:spPr>
          <a:xfrm flipV="1">
            <a:off x="2667000" y="478971"/>
            <a:ext cx="1629229" cy="9154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9D0F668-3411-5441-B46A-15281C25B2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85" y="5783253"/>
            <a:ext cx="2727234" cy="8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4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class </a:t>
            </a:r>
            <a:r>
              <a:rPr lang="en-US" sz="4300" b="1" cap="none" dirty="0">
                <a:solidFill>
                  <a:schemeClr val="tx1"/>
                </a:solidFill>
              </a:rPr>
              <a:t>Detection{}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328" y="2103120"/>
            <a:ext cx="6880991" cy="4754880"/>
          </a:xfrm>
        </p:spPr>
        <p:txBody>
          <a:bodyPr>
            <a:normAutofit fontScale="62500" lnSpcReduction="20000"/>
          </a:bodyPr>
          <a:lstStyle/>
          <a:p>
            <a:r>
              <a:rPr lang="en-US" sz="4000" cap="none" dirty="0"/>
              <a:t>First detect common things. Examples:</a:t>
            </a:r>
          </a:p>
          <a:p>
            <a:pPr lvl="1"/>
            <a:r>
              <a:rPr lang="en-US" sz="3700" cap="none" dirty="0"/>
              <a:t>$</a:t>
            </a:r>
            <a:r>
              <a:rPr lang="en-US" sz="3700" cap="none" dirty="0" err="1"/>
              <a:t>Office_Product</a:t>
            </a:r>
            <a:r>
              <a:rPr lang="en-US" sz="3700" cap="none" dirty="0"/>
              <a:t> -&gt; /bin/</a:t>
            </a:r>
            <a:r>
              <a:rPr lang="en-US" sz="3700" cap="none" dirty="0" err="1"/>
              <a:t>sh</a:t>
            </a:r>
            <a:endParaRPr lang="en-US" sz="3700" cap="none" dirty="0"/>
          </a:p>
          <a:p>
            <a:pPr lvl="1"/>
            <a:r>
              <a:rPr lang="en-US" sz="3700" cap="none" dirty="0"/>
              <a:t>$</a:t>
            </a:r>
            <a:r>
              <a:rPr lang="en-US" sz="3700" cap="none" dirty="0" err="1"/>
              <a:t>Scripting_lang</a:t>
            </a:r>
            <a:r>
              <a:rPr lang="en-US" sz="3700" cap="none" dirty="0"/>
              <a:t> -&gt; /bin/</a:t>
            </a:r>
            <a:r>
              <a:rPr lang="en-US" sz="3700" cap="none" dirty="0" err="1"/>
              <a:t>sh</a:t>
            </a:r>
            <a:endParaRPr lang="en-US" sz="3700" cap="none" dirty="0"/>
          </a:p>
          <a:p>
            <a:pPr lvl="1"/>
            <a:r>
              <a:rPr lang="en-US" sz="3700" cap="none" dirty="0"/>
              <a:t>$</a:t>
            </a:r>
            <a:r>
              <a:rPr lang="en-US" sz="3700" cap="none" dirty="0" err="1"/>
              <a:t>Scripting_lang</a:t>
            </a:r>
            <a:r>
              <a:rPr lang="en-US" sz="3700" cap="none" dirty="0"/>
              <a:t> -&gt; /</a:t>
            </a:r>
            <a:r>
              <a:rPr lang="en-US" sz="3700" cap="none" dirty="0" err="1"/>
              <a:t>usr</a:t>
            </a:r>
            <a:r>
              <a:rPr lang="en-US" sz="3700" cap="none" dirty="0"/>
              <a:t>/bin/</a:t>
            </a:r>
            <a:r>
              <a:rPr lang="en-US" sz="3700" cap="none" dirty="0" err="1"/>
              <a:t>osascript</a:t>
            </a:r>
            <a:endParaRPr lang="en-US" sz="3700" cap="none" dirty="0"/>
          </a:p>
          <a:p>
            <a:pPr lvl="1"/>
            <a:r>
              <a:rPr lang="en-US" sz="3700" cap="none" dirty="0" err="1"/>
              <a:t>osascript</a:t>
            </a:r>
            <a:r>
              <a:rPr lang="en-US" sz="3700" cap="none" dirty="0"/>
              <a:t> with “-e” and “popup”</a:t>
            </a:r>
          </a:p>
          <a:p>
            <a:pPr lvl="1"/>
            <a:r>
              <a:rPr lang="en-US" sz="3700" cap="none" dirty="0" err="1"/>
              <a:t>osascript</a:t>
            </a:r>
            <a:r>
              <a:rPr lang="en-US" sz="3700" cap="none" dirty="0"/>
              <a:t> with “-e” and “clipboard”</a:t>
            </a:r>
          </a:p>
          <a:p>
            <a:r>
              <a:rPr lang="en-US" sz="4000" cap="none" dirty="0"/>
              <a:t>Examples for malicious use of macOS internals</a:t>
            </a:r>
          </a:p>
          <a:p>
            <a:pPr lvl="1"/>
            <a:r>
              <a:rPr lang="en-US" sz="3700" cap="none" dirty="0"/>
              <a:t>Network visibility</a:t>
            </a:r>
          </a:p>
          <a:p>
            <a:pPr lvl="1"/>
            <a:r>
              <a:rPr lang="en-US" sz="3700" cap="none" dirty="0"/>
              <a:t>Visibility into new binaries/apps</a:t>
            </a:r>
          </a:p>
          <a:p>
            <a:pPr lvl="1"/>
            <a:r>
              <a:rPr lang="en-US" sz="3700" cap="none" dirty="0"/>
              <a:t>Execution chains</a:t>
            </a:r>
          </a:p>
          <a:p>
            <a:endParaRPr lang="en-US" sz="3600" cap="none" dirty="0"/>
          </a:p>
          <a:p>
            <a:endParaRPr lang="en-US" sz="3600" cap="none" dirty="0"/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8C520-0884-E24D-9239-EB68CB24F5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849" y="2545080"/>
            <a:ext cx="5838152" cy="283464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13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 err="1">
                <a:solidFill>
                  <a:schemeClr val="tx1"/>
                </a:solidFill>
              </a:rPr>
              <a:t>lookInto</a:t>
            </a:r>
            <a:r>
              <a:rPr lang="en-US" sz="4300" b="1" cap="none" dirty="0">
                <a:solidFill>
                  <a:schemeClr val="tx1"/>
                </a:solidFill>
              </a:rPr>
              <a:t> = </a:t>
            </a:r>
            <a:r>
              <a:rPr lang="en-US" sz="4300" b="1" cap="none" dirty="0">
                <a:solidFill>
                  <a:srgbClr val="E66E97"/>
                </a:solidFill>
              </a:rPr>
              <a:t>true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328" y="2046315"/>
            <a:ext cx="5917062" cy="4482716"/>
          </a:xfrm>
        </p:spPr>
        <p:txBody>
          <a:bodyPr>
            <a:normAutofit fontScale="92500" lnSpcReduction="20000"/>
          </a:bodyPr>
          <a:lstStyle/>
          <a:p>
            <a:r>
              <a:rPr lang="en-US" sz="3600" cap="none" dirty="0">
                <a:solidFill>
                  <a:srgbClr val="0070C0"/>
                </a:solidFill>
              </a:rPr>
              <a:t>Defenders</a:t>
            </a:r>
            <a:r>
              <a:rPr lang="en-US" sz="3600" cap="none" dirty="0"/>
              <a:t>:</a:t>
            </a:r>
          </a:p>
          <a:p>
            <a:pPr lvl="1"/>
            <a:r>
              <a:rPr lang="en-US" sz="3400" cap="none" dirty="0"/>
              <a:t>Keep up with </a:t>
            </a:r>
            <a:r>
              <a:rPr lang="en-US" sz="3400" cap="none" dirty="0" err="1"/>
              <a:t>Jamf</a:t>
            </a:r>
            <a:r>
              <a:rPr lang="en-US" sz="3400" cap="none" dirty="0"/>
              <a:t> and </a:t>
            </a:r>
            <a:r>
              <a:rPr lang="en-US" sz="3400" cap="none" dirty="0" err="1"/>
              <a:t>Digita</a:t>
            </a:r>
            <a:r>
              <a:rPr lang="en-US" sz="3400" cap="none" dirty="0"/>
              <a:t> Security</a:t>
            </a:r>
          </a:p>
          <a:p>
            <a:pPr lvl="1"/>
            <a:r>
              <a:rPr lang="en-US" sz="3400" cap="none" dirty="0"/>
              <a:t>Execute these code samples as </a:t>
            </a:r>
            <a:r>
              <a:rPr lang="en-US" sz="3400" cap="none" dirty="0" err="1"/>
              <a:t>Xcode</a:t>
            </a:r>
            <a:r>
              <a:rPr lang="en-US" sz="3400" cap="none" dirty="0"/>
              <a:t> Playground files</a:t>
            </a:r>
          </a:p>
          <a:p>
            <a:pPr lvl="1"/>
            <a:r>
              <a:rPr lang="en-US" sz="3400" cap="none" dirty="0"/>
              <a:t>Check EDR logs for gaps</a:t>
            </a:r>
          </a:p>
          <a:p>
            <a:pPr lvl="1"/>
            <a:r>
              <a:rPr lang="en-US" sz="3400" cap="none" dirty="0"/>
              <a:t>Monitor network </a:t>
            </a:r>
            <a:r>
              <a:rPr lang="en-US" sz="3400" cap="none" dirty="0" err="1"/>
              <a:t>comms</a:t>
            </a:r>
            <a:r>
              <a:rPr lang="en-US" sz="3400" cap="none" dirty="0"/>
              <a:t>, execution chains</a:t>
            </a:r>
          </a:p>
          <a:p>
            <a:endParaRPr lang="en-US" sz="3600" cap="none" dirty="0"/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CBE62-46C4-C244-BA2D-AB3A9D3CB2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493" y="609599"/>
            <a:ext cx="3912622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0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func</a:t>
            </a:r>
            <a:r>
              <a:rPr lang="en-US" sz="4300" b="1" cap="none" dirty="0">
                <a:solidFill>
                  <a:srgbClr val="E66E97"/>
                </a:solidFill>
              </a:rPr>
              <a:t> </a:t>
            </a:r>
            <a:r>
              <a:rPr lang="en-US" sz="4300" b="1" cap="none" dirty="0">
                <a:solidFill>
                  <a:schemeClr val="tx1"/>
                </a:solidFill>
              </a:rPr>
              <a:t>Resources(){}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29" y="2026920"/>
            <a:ext cx="6980011" cy="4959311"/>
          </a:xfrm>
        </p:spPr>
        <p:txBody>
          <a:bodyPr>
            <a:normAutofit/>
          </a:bodyPr>
          <a:lstStyle/>
          <a:p>
            <a:r>
              <a:rPr lang="en-US" sz="2400" cap="none" dirty="0"/>
              <a:t>Link to my </a:t>
            </a:r>
            <a:r>
              <a:rPr lang="en-US" sz="2400" cap="none" dirty="0" err="1"/>
              <a:t>MacShellSwift</a:t>
            </a:r>
            <a:r>
              <a:rPr lang="en-US" sz="2400" cap="none" dirty="0"/>
              <a:t> proof of concept tool (builds macho file):</a:t>
            </a:r>
          </a:p>
          <a:p>
            <a:pPr lvl="1"/>
            <a:r>
              <a:rPr lang="en-US" sz="2400" cap="none" dirty="0">
                <a:hlinkClick r:id="rId2"/>
              </a:rPr>
              <a:t>https://github.com/cedowens/MacShellSwift</a:t>
            </a:r>
            <a:endParaRPr lang="en-US" sz="2400" i="1" cap="none" dirty="0">
              <a:solidFill>
                <a:srgbClr val="0070C0"/>
              </a:solidFill>
            </a:endParaRPr>
          </a:p>
          <a:p>
            <a:r>
              <a:rPr lang="en-US" sz="2400" cap="none" dirty="0"/>
              <a:t>Blog post: </a:t>
            </a:r>
          </a:p>
          <a:p>
            <a:pPr lvl="1"/>
            <a:r>
              <a:rPr lang="en-US" sz="2400" cap="none" dirty="0">
                <a:hlinkClick r:id="rId3"/>
              </a:rPr>
              <a:t>https://medium.com/red-teaming-with-a-blue-team-mentaility/b5faaa11e121</a:t>
            </a:r>
            <a:endParaRPr lang="en-US" sz="2400" cap="none" dirty="0"/>
          </a:p>
          <a:p>
            <a:r>
              <a:rPr lang="en-US" sz="2400" cap="none" dirty="0"/>
              <a:t>Also check out </a:t>
            </a:r>
            <a:r>
              <a:rPr lang="en-US" sz="2400" cap="none" dirty="0" err="1"/>
              <a:t>Apfell</a:t>
            </a:r>
            <a:r>
              <a:rPr lang="en-US" sz="2400" cap="none" dirty="0"/>
              <a:t> By Cody Thomas:</a:t>
            </a:r>
          </a:p>
          <a:p>
            <a:pPr lvl="1"/>
            <a:r>
              <a:rPr lang="en-US" sz="2400" cap="none" dirty="0">
                <a:hlinkClick r:id="rId4"/>
              </a:rPr>
              <a:t>https://github.com/its-a-feature/Apfell</a:t>
            </a:r>
            <a:endParaRPr lang="en-US" sz="2400" cap="none" dirty="0"/>
          </a:p>
          <a:p>
            <a:endParaRPr lang="en-US" sz="3600" cap="none" dirty="0"/>
          </a:p>
          <a:p>
            <a:pPr marL="0" indent="0">
              <a:buNone/>
            </a:pPr>
            <a:endParaRPr lang="en-US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9E753-A9C8-E542-8162-0C5EEB1246C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5640" y="2377440"/>
            <a:ext cx="5049677" cy="283845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5079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stateOfTheUnion</a:t>
            </a:r>
            <a:endParaRPr lang="en-US" sz="4300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92" y="2332778"/>
            <a:ext cx="6995541" cy="4711489"/>
          </a:xfrm>
        </p:spPr>
        <p:txBody>
          <a:bodyPr>
            <a:normAutofit fontScale="92500" lnSpcReduction="20000"/>
          </a:bodyPr>
          <a:lstStyle/>
          <a:p>
            <a:r>
              <a:rPr lang="en-US" sz="3900" cap="none" dirty="0"/>
              <a:t>Process and command line argument detections</a:t>
            </a:r>
          </a:p>
          <a:p>
            <a:r>
              <a:rPr lang="en-US" sz="3900" cap="none" dirty="0"/>
              <a:t>Parent-child relationship detections</a:t>
            </a:r>
          </a:p>
          <a:p>
            <a:r>
              <a:rPr lang="en-US" sz="3900" cap="none" dirty="0"/>
              <a:t>Scrutinizing processes with network connections</a:t>
            </a:r>
          </a:p>
          <a:p>
            <a:r>
              <a:rPr lang="en-US" sz="3900" cap="none" dirty="0"/>
              <a:t>All EDR products “out the box” may not have solid detections on items above</a:t>
            </a:r>
          </a:p>
          <a:p>
            <a:pPr marL="0" indent="0">
              <a:buNone/>
            </a:pPr>
            <a:endParaRPr lang="en-US" sz="3900" cap="none" dirty="0"/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31287-F301-2644-BD1B-95D93EB29A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467" y="1194568"/>
            <a:ext cx="4520513" cy="517295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4319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FCC815-5D4B-6147-96C1-A016A6AD1E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320" y="396767"/>
            <a:ext cx="8138160" cy="61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7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try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common.</a:t>
            </a:r>
            <a:r>
              <a:rPr lang="en-US" sz="4300" b="1" cap="none" dirty="0" err="1">
                <a:solidFill>
                  <a:srgbClr val="92D050"/>
                </a:solidFill>
              </a:rPr>
              <a:t>PostEx</a:t>
            </a:r>
            <a:r>
              <a:rPr lang="en-US" sz="4300" b="1" cap="none" dirty="0"/>
              <a:t>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193" y="2252133"/>
            <a:ext cx="6165808" cy="4436534"/>
          </a:xfrm>
        </p:spPr>
        <p:txBody>
          <a:bodyPr>
            <a:normAutofit fontScale="77500" lnSpcReduction="20000"/>
          </a:bodyPr>
          <a:lstStyle/>
          <a:p>
            <a:r>
              <a:rPr lang="en-US" sz="3900" cap="none" dirty="0"/>
              <a:t>Post-Ex Goals</a:t>
            </a:r>
          </a:p>
          <a:p>
            <a:r>
              <a:rPr lang="en-US" sz="3900" cap="none" dirty="0"/>
              <a:t>Gained traction ~ 3 years ago</a:t>
            </a:r>
          </a:p>
          <a:p>
            <a:r>
              <a:rPr lang="en-US" sz="3900" cap="none" dirty="0"/>
              <a:t>Effective but easily detectable</a:t>
            </a:r>
          </a:p>
          <a:p>
            <a:r>
              <a:rPr lang="en-US" sz="3900" cap="none" dirty="0"/>
              <a:t>Leveraged scripting frameworks</a:t>
            </a:r>
          </a:p>
          <a:p>
            <a:r>
              <a:rPr lang="en-US" sz="3900" cap="none" dirty="0"/>
              <a:t>Wrapper for command-line executions</a:t>
            </a:r>
          </a:p>
          <a:p>
            <a:endParaRPr lang="en-US" sz="3900" cap="none" dirty="0"/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F3C51-5FE2-DA46-928A-5C631EAF69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946" y="1693332"/>
            <a:ext cx="5317437" cy="399626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7123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>
                <a:solidFill>
                  <a:srgbClr val="E66E97"/>
                </a:solidFill>
              </a:rPr>
              <a:t>try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common.</a:t>
            </a:r>
            <a:r>
              <a:rPr lang="en-US" sz="4300" b="1" cap="none" dirty="0" err="1">
                <a:solidFill>
                  <a:srgbClr val="92D050"/>
                </a:solidFill>
              </a:rPr>
              <a:t>PostEx</a:t>
            </a:r>
            <a:r>
              <a:rPr lang="en-US" sz="4300" b="1" cap="none" dirty="0"/>
              <a:t>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334" y="1567102"/>
            <a:ext cx="6132054" cy="5104631"/>
          </a:xfrm>
        </p:spPr>
        <p:txBody>
          <a:bodyPr>
            <a:normAutofit fontScale="55000" lnSpcReduction="20000"/>
          </a:bodyPr>
          <a:lstStyle/>
          <a:p>
            <a:r>
              <a:rPr lang="en-US" sz="4700" cap="none" dirty="0"/>
              <a:t>Wrote a lightweight Post-Ex in python</a:t>
            </a:r>
          </a:p>
          <a:p>
            <a:pPr lvl="1"/>
            <a:r>
              <a:rPr lang="en-US" sz="3600" cap="none" dirty="0"/>
              <a:t>To better understand macOS Post-Ex</a:t>
            </a:r>
          </a:p>
          <a:p>
            <a:pPr lvl="1"/>
            <a:r>
              <a:rPr lang="en-US" sz="3600" cap="none" dirty="0"/>
              <a:t>For easy customization</a:t>
            </a:r>
          </a:p>
          <a:p>
            <a:pPr lvl="1"/>
            <a:r>
              <a:rPr lang="en-US" sz="3600" cap="none" dirty="0"/>
              <a:t>To help with detections</a:t>
            </a:r>
          </a:p>
          <a:p>
            <a:pPr lvl="1"/>
            <a:r>
              <a:rPr lang="en-US" sz="3600" cap="none" dirty="0">
                <a:hlinkClick r:id="rId2"/>
              </a:rPr>
              <a:t>https://github.com/cedowens/MacShell</a:t>
            </a:r>
            <a:endParaRPr lang="en-US" sz="3600" cap="none" dirty="0"/>
          </a:p>
          <a:p>
            <a:r>
              <a:rPr lang="en-US" sz="4700" cap="none" dirty="0"/>
              <a:t>Easy way to find detection gaps for most python-based Post-Ex</a:t>
            </a:r>
          </a:p>
          <a:p>
            <a:r>
              <a:rPr lang="en-US" sz="4700" cap="none" dirty="0"/>
              <a:t>Observed some easily detectable and common patterns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75049-DF64-0D47-A3E4-81B9738FEB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387" y="1567102"/>
            <a:ext cx="5452462" cy="479771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78503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commonPatterns</a:t>
            </a:r>
            <a:endParaRPr lang="en-US" sz="4300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FBFA-C08E-574F-8BC0-7D083A811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853" y="1786467"/>
            <a:ext cx="5870788" cy="5198533"/>
          </a:xfrm>
        </p:spPr>
        <p:txBody>
          <a:bodyPr>
            <a:normAutofit fontScale="55000" lnSpcReduction="20000"/>
          </a:bodyPr>
          <a:lstStyle/>
          <a:p>
            <a:r>
              <a:rPr lang="en-US" sz="4700" cap="none" dirty="0"/>
              <a:t>Parent-child relationships</a:t>
            </a:r>
          </a:p>
          <a:p>
            <a:r>
              <a:rPr lang="en-US" sz="4700" cap="none" dirty="0" err="1"/>
              <a:t>os.system</a:t>
            </a:r>
            <a:r>
              <a:rPr lang="en-US" sz="4700" cap="none" dirty="0"/>
              <a:t>, </a:t>
            </a:r>
            <a:r>
              <a:rPr lang="en-US" sz="4700" cap="none" dirty="0" err="1"/>
              <a:t>os.popen</a:t>
            </a:r>
            <a:r>
              <a:rPr lang="en-US" sz="4700" cap="none" dirty="0"/>
              <a:t> commands/</a:t>
            </a:r>
            <a:r>
              <a:rPr lang="en-US" sz="4700" cap="none" dirty="0" err="1"/>
              <a:t>subprocess</a:t>
            </a:r>
            <a:endParaRPr lang="en-US" sz="4700" cap="none" dirty="0"/>
          </a:p>
          <a:p>
            <a:pPr lvl="1"/>
            <a:r>
              <a:rPr lang="en-US" sz="3600" cap="none" dirty="0"/>
              <a:t>Python -&gt; /bin/</a:t>
            </a:r>
            <a:r>
              <a:rPr lang="en-US" sz="3600" cap="none" dirty="0" err="1"/>
              <a:t>sh</a:t>
            </a:r>
            <a:r>
              <a:rPr lang="en-US" sz="3600" cap="none" dirty="0"/>
              <a:t> -&gt; command</a:t>
            </a:r>
          </a:p>
          <a:p>
            <a:r>
              <a:rPr lang="en-US" sz="4700" cap="none" dirty="0"/>
              <a:t>Count of network connections from python</a:t>
            </a:r>
          </a:p>
          <a:p>
            <a:r>
              <a:rPr lang="en-US" sz="4700" cap="none" dirty="0"/>
              <a:t>Command line strings</a:t>
            </a:r>
          </a:p>
          <a:p>
            <a:pPr lvl="1"/>
            <a:r>
              <a:rPr lang="en-US" sz="4500" cap="none" dirty="0"/>
              <a:t>“</a:t>
            </a:r>
            <a:r>
              <a:rPr lang="en-US" sz="4500" cap="none" dirty="0" err="1"/>
              <a:t>screencapture</a:t>
            </a:r>
            <a:r>
              <a:rPr lang="en-US" sz="4500" cap="none" dirty="0"/>
              <a:t> –x”</a:t>
            </a:r>
          </a:p>
          <a:p>
            <a:pPr lvl="1"/>
            <a:r>
              <a:rPr lang="en-US" sz="4500" cap="none" dirty="0"/>
              <a:t>“</a:t>
            </a:r>
            <a:r>
              <a:rPr lang="en-US" sz="4500" cap="none" dirty="0" err="1"/>
              <a:t>osascript</a:t>
            </a:r>
            <a:r>
              <a:rPr lang="en-US" sz="4500" cap="none" dirty="0"/>
              <a:t> –e” + “popup”</a:t>
            </a:r>
          </a:p>
          <a:p>
            <a:pPr lvl="1"/>
            <a:r>
              <a:rPr lang="en-US" sz="4500" cap="none" dirty="0"/>
              <a:t>“</a:t>
            </a:r>
            <a:r>
              <a:rPr lang="en-US" sz="4500" cap="none" dirty="0" err="1"/>
              <a:t>osascript</a:t>
            </a:r>
            <a:r>
              <a:rPr lang="en-US" sz="4500" cap="none" dirty="0"/>
              <a:t> –e” + “clipboard”</a:t>
            </a:r>
          </a:p>
          <a:p>
            <a:r>
              <a:rPr lang="en-US" sz="4900" cap="none" dirty="0"/>
              <a:t>Leave traces that can be searched</a:t>
            </a:r>
          </a:p>
          <a:p>
            <a:endParaRPr lang="en-US" sz="2400" cap="none" dirty="0"/>
          </a:p>
          <a:p>
            <a:endParaRPr lang="en-US" cap="non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5B744F-D9F8-EC44-85ED-448543F78C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468" y="2240641"/>
            <a:ext cx="6469532" cy="343444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0839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C412-4D10-4D42-969F-CB837DE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92" y="609599"/>
            <a:ext cx="9905998" cy="720436"/>
          </a:xfrm>
        </p:spPr>
        <p:txBody>
          <a:bodyPr>
            <a:noAutofit/>
          </a:bodyPr>
          <a:lstStyle/>
          <a:p>
            <a:r>
              <a:rPr lang="en-US" sz="4300" b="1" cap="none" dirty="0" err="1">
                <a:solidFill>
                  <a:srgbClr val="E66E97"/>
                </a:solidFill>
              </a:rPr>
              <a:t>var</a:t>
            </a:r>
            <a:r>
              <a:rPr lang="en-US" sz="4300" b="1" cap="none" dirty="0"/>
              <a:t> </a:t>
            </a:r>
            <a:r>
              <a:rPr lang="en-US" sz="4300" b="1" cap="none" dirty="0" err="1"/>
              <a:t>commonPatterns</a:t>
            </a:r>
            <a:endParaRPr lang="en-US" sz="4300" b="1" cap="non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26DC8-D97C-E04C-8ECC-118CB4F6C254}"/>
              </a:ext>
            </a:extLst>
          </p:cNvPr>
          <p:cNvGrpSpPr/>
          <p:nvPr/>
        </p:nvGrpSpPr>
        <p:grpSpPr>
          <a:xfrm>
            <a:off x="1318527" y="5647263"/>
            <a:ext cx="9536531" cy="651936"/>
            <a:chOff x="895392" y="4546596"/>
            <a:chExt cx="9536531" cy="651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1F5227-E657-7E4E-9F85-B17B80A1237C}"/>
                </a:ext>
              </a:extLst>
            </p:cNvPr>
            <p:cNvSpPr/>
            <p:nvPr/>
          </p:nvSpPr>
          <p:spPr>
            <a:xfrm>
              <a:off x="895392" y="4546596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009140-37D2-094E-A0CF-58705290F7AD}"/>
                </a:ext>
              </a:extLst>
            </p:cNvPr>
            <p:cNvSpPr/>
            <p:nvPr/>
          </p:nvSpPr>
          <p:spPr>
            <a:xfrm>
              <a:off x="4715390" y="4546596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079C72-17E4-B349-81CB-69D91E1065C2}"/>
                </a:ext>
              </a:extLst>
            </p:cNvPr>
            <p:cNvSpPr/>
            <p:nvPr/>
          </p:nvSpPr>
          <p:spPr>
            <a:xfrm>
              <a:off x="8535389" y="4571999"/>
              <a:ext cx="1896534" cy="6265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/bin/</a:t>
              </a:r>
              <a:r>
                <a:rPr lang="en-US" dirty="0" err="1">
                  <a:solidFill>
                    <a:schemeClr val="bg1"/>
                  </a:solidFill>
                </a:rPr>
                <a:t>ps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4183FE-FE7A-9F49-914D-45E9E162CDE0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2791926" y="4859862"/>
              <a:ext cx="192346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BCD7E48-0108-2F4D-A33B-ADBE80401241}"/>
                </a:ext>
              </a:extLst>
            </p:cNvPr>
            <p:cNvCxnSpPr/>
            <p:nvPr/>
          </p:nvCxnSpPr>
          <p:spPr>
            <a:xfrm flipV="1">
              <a:off x="6611924" y="4859862"/>
              <a:ext cx="1923464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9CADF2-54F0-F24F-B2DE-7C42FCBA93CF}"/>
              </a:ext>
            </a:extLst>
          </p:cNvPr>
          <p:cNvSpPr txBox="1"/>
          <p:nvPr/>
        </p:nvSpPr>
        <p:spPr>
          <a:xfrm>
            <a:off x="3919925" y="4749222"/>
            <a:ext cx="4065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EDR Perspective: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8F0C41-2A7A-F846-93C3-1F015A090882}"/>
              </a:ext>
            </a:extLst>
          </p:cNvPr>
          <p:cNvSpPr txBox="1"/>
          <p:nvPr/>
        </p:nvSpPr>
        <p:spPr>
          <a:xfrm>
            <a:off x="3518524" y="1580278"/>
            <a:ext cx="462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Post Exploitation Tool: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41CC0-048E-7240-807A-8CFBA3E4C8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251" y="2478319"/>
            <a:ext cx="11353084" cy="14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9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21058</TotalTime>
  <Words>1220</Words>
  <Application>Microsoft Macintosh PowerPoint</Application>
  <PresentationFormat>Widescreen</PresentationFormat>
  <Paragraphs>216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Wingdings</vt:lpstr>
      <vt:lpstr>Mesh</vt:lpstr>
      <vt:lpstr>Bypassing macOS Detections with Swift</vt:lpstr>
      <vt:lpstr>func aboutMe(){}</vt:lpstr>
      <vt:lpstr>import Agenda</vt:lpstr>
      <vt:lpstr>var stateOfTheUnion</vt:lpstr>
      <vt:lpstr>var stateOfTheUnion</vt:lpstr>
      <vt:lpstr>try common.PostEx(examples)</vt:lpstr>
      <vt:lpstr>try common.PostEx(examples)</vt:lpstr>
      <vt:lpstr>var commonPatterns</vt:lpstr>
      <vt:lpstr>var commonPatterns</vt:lpstr>
      <vt:lpstr>let commonPatterns</vt:lpstr>
      <vt:lpstr>func pythonPostExSummary()</vt:lpstr>
      <vt:lpstr>func pythonPostExSummary()</vt:lpstr>
      <vt:lpstr>print(“MacOS Internals for Post-Ex?”)</vt:lpstr>
      <vt:lpstr>return Swift</vt:lpstr>
      <vt:lpstr>try overview.Swift()</vt:lpstr>
      <vt:lpstr>let briefSetup</vt:lpstr>
      <vt:lpstr>let briefSetup</vt:lpstr>
      <vt:lpstr>var makeCmdTool </vt:lpstr>
      <vt:lpstr>var makeApp </vt:lpstr>
      <vt:lpstr>PowerPoint Presentation</vt:lpstr>
      <vt:lpstr>var makeApp 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func convertToSwift(cmdlinestring){}</vt:lpstr>
      <vt:lpstr>//What’s Next?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Detection{}</vt:lpstr>
      <vt:lpstr>var lookInto = true</vt:lpstr>
      <vt:lpstr>func Resources(){}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Bypassing Macos detections with swift</dc:title>
  <dc:creator>Cedric Owens</dc:creator>
  <cp:lastModifiedBy>Cedric Owens</cp:lastModifiedBy>
  <cp:revision>134</cp:revision>
  <dcterms:created xsi:type="dcterms:W3CDTF">2019-07-24T02:44:14Z</dcterms:created>
  <dcterms:modified xsi:type="dcterms:W3CDTF">2020-03-22T16:00:32Z</dcterms:modified>
</cp:coreProperties>
</file>